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70" r:id="rId4"/>
    <p:sldId id="268" r:id="rId5"/>
    <p:sldId id="259" r:id="rId6"/>
    <p:sldId id="260" r:id="rId7"/>
    <p:sldId id="261" r:id="rId8"/>
    <p:sldId id="263" r:id="rId9"/>
    <p:sldId id="269" r:id="rId10"/>
    <p:sldId id="271" r:id="rId11"/>
    <p:sldId id="272" r:id="rId12"/>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48" y="6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rgbClr val="005D8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650" b="1" i="0">
                <a:solidFill>
                  <a:srgbClr val="005D8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rgbClr val="005D80"/>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rgbClr val="005D8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5212079"/>
            <a:ext cx="10081260" cy="234848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87870" y="305828"/>
            <a:ext cx="7717658" cy="462915"/>
          </a:xfrm>
          <a:prstGeom prst="rect">
            <a:avLst/>
          </a:prstGeom>
        </p:spPr>
        <p:txBody>
          <a:bodyPr wrap="square" lIns="0" tIns="0" rIns="0" bIns="0">
            <a:spAutoFit/>
          </a:bodyPr>
          <a:lstStyle>
            <a:lvl1pPr>
              <a:defRPr sz="2850" b="1" i="0">
                <a:solidFill>
                  <a:srgbClr val="005D80"/>
                </a:solidFill>
                <a:latin typeface="Trebuchet MS"/>
                <a:cs typeface="Trebuchet MS"/>
              </a:defRPr>
            </a:lvl1pPr>
          </a:lstStyle>
          <a:p>
            <a:endParaRPr/>
          </a:p>
        </p:txBody>
      </p:sp>
      <p:sp>
        <p:nvSpPr>
          <p:cNvPr id="3" name="Holder 3"/>
          <p:cNvSpPr>
            <a:spLocks noGrp="1"/>
          </p:cNvSpPr>
          <p:nvPr>
            <p:ph type="body" idx="1"/>
          </p:nvPr>
        </p:nvSpPr>
        <p:spPr>
          <a:xfrm>
            <a:off x="3448251" y="3597060"/>
            <a:ext cx="6450965" cy="1626235"/>
          </a:xfrm>
          <a:prstGeom prst="rect">
            <a:avLst/>
          </a:prstGeom>
        </p:spPr>
        <p:txBody>
          <a:bodyPr wrap="square" lIns="0" tIns="0" rIns="0" bIns="0">
            <a:spAutoFit/>
          </a:bodyPr>
          <a:lstStyle>
            <a:lvl1pPr>
              <a:defRPr sz="2650" b="1" i="0">
                <a:solidFill>
                  <a:srgbClr val="005D80"/>
                </a:solidFill>
                <a:latin typeface="Trebuchet MS"/>
                <a:cs typeface="Trebuchet MS"/>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276" y="29130"/>
            <a:ext cx="10081260" cy="7560563"/>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295853" y="2943225"/>
            <a:ext cx="6165648" cy="1000915"/>
          </a:xfrm>
          <a:prstGeom prst="rect">
            <a:avLst/>
          </a:prstGeom>
        </p:spPr>
        <p:txBody>
          <a:bodyPr vert="horz" wrap="square" lIns="0" tIns="15875" rIns="0" bIns="0" rtlCol="0">
            <a:spAutoFit/>
          </a:bodyPr>
          <a:lstStyle/>
          <a:p>
            <a:pPr marL="12700">
              <a:lnSpc>
                <a:spcPct val="100000"/>
              </a:lnSpc>
              <a:spcBef>
                <a:spcPts val="125"/>
              </a:spcBef>
            </a:pPr>
            <a:r>
              <a:rPr lang="de-DE" sz="3200" spc="10" dirty="0"/>
              <a:t>Friedensknopfgebet mit dem </a:t>
            </a:r>
            <a:r>
              <a:rPr lang="de-DE" sz="3200" spc="10" dirty="0">
                <a:solidFill>
                  <a:schemeClr val="tx1"/>
                </a:solidFill>
              </a:rPr>
              <a:t>Projekt der Konfirmand</a:t>
            </a:r>
            <a:r>
              <a:rPr lang="de-DE" sz="3200" spc="10" dirty="0"/>
              <a:t>*Innen</a:t>
            </a:r>
            <a:endParaRPr sz="3200" dirty="0"/>
          </a:p>
        </p:txBody>
      </p:sp>
      <p:sp>
        <p:nvSpPr>
          <p:cNvPr id="4" name="object 4"/>
          <p:cNvSpPr txBox="1">
            <a:spLocks noGrp="1"/>
          </p:cNvSpPr>
          <p:nvPr>
            <p:ph type="body" idx="1"/>
          </p:nvPr>
        </p:nvSpPr>
        <p:spPr>
          <a:xfrm>
            <a:off x="3295853" y="4010025"/>
            <a:ext cx="6318047" cy="968214"/>
          </a:xfrm>
          <a:prstGeom prst="rect">
            <a:avLst/>
          </a:prstGeom>
        </p:spPr>
        <p:txBody>
          <a:bodyPr vert="horz" wrap="square" lIns="0" tIns="130810" rIns="0" bIns="0" rtlCol="0">
            <a:spAutoFit/>
          </a:bodyPr>
          <a:lstStyle/>
          <a:p>
            <a:pPr marL="12700">
              <a:lnSpc>
                <a:spcPct val="100000"/>
              </a:lnSpc>
              <a:spcBef>
                <a:spcPts val="1030"/>
              </a:spcBef>
            </a:pPr>
            <a:r>
              <a:rPr lang="de-DE" spc="-10" dirty="0"/>
              <a:t>Kirche zeigt sich</a:t>
            </a:r>
          </a:p>
          <a:p>
            <a:pPr marL="12700">
              <a:lnSpc>
                <a:spcPct val="100000"/>
              </a:lnSpc>
              <a:spcBef>
                <a:spcPts val="1030"/>
              </a:spcBef>
            </a:pPr>
            <a:r>
              <a:rPr lang="de-DE" sz="1950" spc="-10" dirty="0"/>
              <a:t>Februar </a:t>
            </a:r>
            <a:r>
              <a:rPr lang="de-DE" sz="1950" spc="-10" dirty="0">
                <a:solidFill>
                  <a:schemeClr val="tx1"/>
                </a:solidFill>
              </a:rPr>
              <a:t>2022-November </a:t>
            </a:r>
            <a:r>
              <a:rPr lang="de-DE" sz="1950" spc="-10" dirty="0"/>
              <a:t>2022</a:t>
            </a:r>
            <a:endParaRPr sz="1950" dirty="0"/>
          </a:p>
        </p:txBody>
      </p:sp>
      <p:pic>
        <p:nvPicPr>
          <p:cNvPr id="6" name="Grafik 5">
            <a:extLst>
              <a:ext uri="{FF2B5EF4-FFF2-40B4-BE49-F238E27FC236}">
                <a16:creationId xmlns:a16="http://schemas.microsoft.com/office/drawing/2014/main" id="{68034119-03D5-95E4-E9B7-5B8430F10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300" y="733425"/>
            <a:ext cx="3209925" cy="1959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FF151-C40C-A125-FEC4-AA3D54AAE216}"/>
              </a:ext>
            </a:extLst>
          </p:cNvPr>
          <p:cNvSpPr>
            <a:spLocks noGrp="1"/>
          </p:cNvSpPr>
          <p:nvPr>
            <p:ph type="ctrTitle"/>
          </p:nvPr>
        </p:nvSpPr>
        <p:spPr>
          <a:xfrm>
            <a:off x="1231900" y="504825"/>
            <a:ext cx="8659495" cy="609600"/>
          </a:xfrm>
        </p:spPr>
        <p:txBody>
          <a:bodyPr/>
          <a:lstStyle/>
          <a:p>
            <a:r>
              <a:rPr lang="de-DE" sz="3200" b="1" u="sng" dirty="0">
                <a:effectLst/>
                <a:latin typeface="Arial" panose="020B0604020202020204" pitchFamily="34" charset="0"/>
                <a:ea typeface="Times New Roman" panose="02020603050405020304" pitchFamily="18" charset="0"/>
              </a:rPr>
              <a:t>Reaktionen aus der Gemeinde, Presse-Echo</a:t>
            </a:r>
            <a:br>
              <a:rPr lang="de-DE" sz="3200" dirty="0">
                <a:effectLst/>
                <a:latin typeface="Times New Roman" panose="02020603050405020304" pitchFamily="18" charset="0"/>
                <a:ea typeface="Times New Roman" panose="02020603050405020304" pitchFamily="18" charset="0"/>
              </a:rPr>
            </a:br>
            <a:endParaRPr lang="de-DE" dirty="0"/>
          </a:p>
        </p:txBody>
      </p:sp>
      <p:sp>
        <p:nvSpPr>
          <p:cNvPr id="3" name="Untertitel 2">
            <a:extLst>
              <a:ext uri="{FF2B5EF4-FFF2-40B4-BE49-F238E27FC236}">
                <a16:creationId xmlns:a16="http://schemas.microsoft.com/office/drawing/2014/main" id="{9ADB6470-B66E-17CA-30AC-D4FF79EF1955}"/>
              </a:ext>
            </a:extLst>
          </p:cNvPr>
          <p:cNvSpPr>
            <a:spLocks noGrp="1"/>
          </p:cNvSpPr>
          <p:nvPr>
            <p:ph type="subTitle" idx="4"/>
          </p:nvPr>
        </p:nvSpPr>
        <p:spPr>
          <a:xfrm>
            <a:off x="546099" y="1343025"/>
            <a:ext cx="9345295" cy="5534977"/>
          </a:xfrm>
        </p:spPr>
        <p:txBody>
          <a:bodyPr/>
          <a:lstStyle/>
          <a:p>
            <a:r>
              <a:rPr lang="de-DE" sz="1800" u="sng" dirty="0">
                <a:effectLst/>
                <a:latin typeface="Arial" panose="020B0604020202020204" pitchFamily="34" charset="0"/>
                <a:ea typeface="Times New Roman" panose="02020603050405020304" pitchFamily="18" charset="0"/>
              </a:rPr>
              <a:t>Ein Gemeindeglied gab folgende Rückmeldung an die Kirchengemeinde:</a:t>
            </a:r>
            <a:r>
              <a:rPr lang="de-DE" sz="1800" dirty="0">
                <a:effectLst/>
                <a:latin typeface="Arial" panose="020B0604020202020204" pitchFamily="34" charset="0"/>
                <a:ea typeface="Times New Roman" panose="02020603050405020304" pitchFamily="18" charset="0"/>
              </a:rPr>
              <a:t>                                 </a:t>
            </a:r>
            <a:r>
              <a:rPr lang="de-DE" sz="1800" i="1" dirty="0">
                <a:effectLst/>
                <a:latin typeface="Arial" panose="020B0604020202020204" pitchFamily="34" charset="0"/>
                <a:ea typeface="Times New Roman" panose="02020603050405020304" pitchFamily="18" charset="0"/>
              </a:rPr>
              <a:t>„Eine tolle Sache, das Friedensgebet. Es hat auch uns Teilnehmern als "Gemeinde" als auch Vorbereitende ein großes Ventil gegeben, unsrer Betroffenheit, Wut und Trauer Ausdruck zu geben und nicht nur untätig und hilflos alleine zuhause zu sitzen.</a:t>
            </a:r>
            <a:endParaRPr lang="de-DE" sz="1800" i="1" dirty="0">
              <a:latin typeface="Times New Roman" panose="02020603050405020304" pitchFamily="18" charset="0"/>
              <a:ea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u="sng" dirty="0">
                <a:effectLst/>
                <a:latin typeface="Arial" panose="020B0604020202020204" pitchFamily="34" charset="0"/>
                <a:ea typeface="Times New Roman" panose="02020603050405020304" pitchFamily="18" charset="0"/>
                <a:cs typeface="Times New Roman" panose="02020603050405020304" pitchFamily="18" charset="0"/>
              </a:rPr>
              <a:t>Pressebericht: Friedensknopfgebet am 28.02.2022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Willstätt-Eckartsweier (elf). Seit dem vergangenen Sonntag lädt die Kirchengemeinde Eckartsweier bis zum kommenden Sonntag jeweils um 18.45 Uhr zu einem viertelstündigen Friedensknopfgebet ein. Hinter der Kirche im Freien können sich Interessierte zu einem Kreis versammeln und eine Andacht halten.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Pfarrerin Britta Gerstenlauer hat sich das Knopfgebet ausgedacht, weil Knöpfe dazu geeignet sind, Verbindungen herzustellen. So wollen wir hier in Deutschland, fern und doch nicht so weit weg, der Geschehnisse in der Ukraine gedenken und für die vielen betroffenen Menschen beten und so eine innere Verbindung zu ihnen herstellen. An jedem dieser Abende kann der Besucher einen Knopf aus einem kleinen Schüsselchen nehmen und auf ein Tuch kleben. Am Ende der Gebetsreihe könnte dann ein bunt beklebtes Erinnerungstuch entstanden sein.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73767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41D3E-8583-7247-170B-C47286ACCD08}"/>
              </a:ext>
            </a:extLst>
          </p:cNvPr>
          <p:cNvSpPr>
            <a:spLocks noGrp="1"/>
          </p:cNvSpPr>
          <p:nvPr>
            <p:ph type="title"/>
          </p:nvPr>
        </p:nvSpPr>
        <p:spPr>
          <a:xfrm>
            <a:off x="1155700" y="305828"/>
            <a:ext cx="8049828" cy="656197"/>
          </a:xfrm>
        </p:spPr>
        <p:txBody>
          <a:bodyPr/>
          <a:lstStyle/>
          <a:p>
            <a:r>
              <a:rPr lang="de-DE" sz="2800" b="1" u="sng" dirty="0">
                <a:effectLst/>
                <a:latin typeface="Arial" panose="020B0604020202020204" pitchFamily="34" charset="0"/>
                <a:ea typeface="Times New Roman" panose="02020603050405020304" pitchFamily="18" charset="0"/>
              </a:rPr>
              <a:t>Reaktionen aus der Gemeinde, Presse-Echo</a:t>
            </a:r>
            <a:endParaRPr lang="de-DE" dirty="0"/>
          </a:p>
        </p:txBody>
      </p:sp>
      <p:sp>
        <p:nvSpPr>
          <p:cNvPr id="3" name="Textplatzhalter 2">
            <a:extLst>
              <a:ext uri="{FF2B5EF4-FFF2-40B4-BE49-F238E27FC236}">
                <a16:creationId xmlns:a16="http://schemas.microsoft.com/office/drawing/2014/main" id="{C4B885B0-107E-FD87-2BC3-49BF08AD6593}"/>
              </a:ext>
            </a:extLst>
          </p:cNvPr>
          <p:cNvSpPr>
            <a:spLocks noGrp="1"/>
          </p:cNvSpPr>
          <p:nvPr>
            <p:ph type="body" idx="1"/>
          </p:nvPr>
        </p:nvSpPr>
        <p:spPr>
          <a:xfrm>
            <a:off x="546101" y="1114425"/>
            <a:ext cx="9353116" cy="4267200"/>
          </a:xfrm>
        </p:spPr>
        <p:txBody>
          <a:bodyPr/>
          <a:lstStyle/>
          <a:p>
            <a:r>
              <a:rPr lang="de-DE" sz="1800" u="sng" dirty="0">
                <a:effectLst/>
                <a:latin typeface="Arial" panose="020B0604020202020204" pitchFamily="34" charset="0"/>
                <a:ea typeface="Times New Roman" panose="02020603050405020304" pitchFamily="18" charset="0"/>
                <a:cs typeface="Arial" panose="020B0604020202020204" pitchFamily="34" charset="0"/>
              </a:rPr>
              <a:t>Pressebericht: Friedensknopfgebet 7. bis 13. März 2022</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endParaRPr lang="de-DE" sz="1800" dirty="0">
              <a:effectLst/>
              <a:latin typeface="Arial" panose="020B0604020202020204" pitchFamily="34" charset="0"/>
              <a:ea typeface="Calibri" panose="020F0502020204030204" pitchFamily="34" charset="0"/>
              <a:cs typeface="Arial" panose="020B0604020202020204" pitchFamily="34" charset="0"/>
            </a:endParaRPr>
          </a:p>
          <a:p>
            <a:r>
              <a:rPr lang="de-DE" sz="1800" dirty="0">
                <a:effectLst/>
                <a:latin typeface="Arial" panose="020B0604020202020204" pitchFamily="34" charset="0"/>
                <a:ea typeface="Calibri" panose="020F0502020204030204" pitchFamily="34" charset="0"/>
                <a:cs typeface="Arial" panose="020B0604020202020204" pitchFamily="34" charset="0"/>
              </a:rPr>
              <a:t>Willstätt-Eckartsweier (elf). Das Friedensknopfgebet wird in dieser Woche weitergeführt, das teilt Pfarrerin von Eckartsweier und Sand Britta Gerstenlauer mit. „Der Krieg gegen die Ukraine hält an“, sagte die Pfarrerin, „und wir können nicht viel mehr tun, als an die Menschen dort zu denken.“ Also finden sich auch in dieser Woche wieder die Menschen aus dem Dorf jeden Abend um 18.45 Uhr hinter der Kirche in Eckartsweier zu einem Gebet zusammen und halten Fürbitte für die gebeutelten Ukrainer. Auf einem Tuch kann sich jeder Teilnehmer eintragen, indem er einen Knopf als verbindendes Element zu den angegriffenen Menschen in dem überfallenen Land aufklebt.</a:t>
            </a:r>
          </a:p>
          <a:p>
            <a:endParaRPr lang="de-DE" dirty="0"/>
          </a:p>
        </p:txBody>
      </p:sp>
    </p:spTree>
    <p:extLst>
      <p:ext uri="{BB962C8B-B14F-4D97-AF65-F5344CB8AC3E}">
        <p14:creationId xmlns:p14="http://schemas.microsoft.com/office/powerpoint/2010/main" val="405371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100" y="245052"/>
            <a:ext cx="8505190" cy="453328"/>
          </a:xfrm>
          <a:prstGeom prst="rect">
            <a:avLst/>
          </a:prstGeom>
        </p:spPr>
        <p:txBody>
          <a:bodyPr vert="horz" wrap="square" lIns="0" tIns="14604" rIns="0" bIns="0" rtlCol="0">
            <a:spAutoFit/>
          </a:bodyPr>
          <a:lstStyle/>
          <a:p>
            <a:pPr marL="12700" algn="ctr">
              <a:lnSpc>
                <a:spcPct val="100000"/>
              </a:lnSpc>
              <a:spcBef>
                <a:spcPts val="114"/>
              </a:spcBef>
            </a:pPr>
            <a:r>
              <a:rPr lang="de-DE" spc="5" dirty="0">
                <a:solidFill>
                  <a:schemeClr val="tx1"/>
                </a:solidFill>
              </a:rPr>
              <a:t>Friedensknopfgebet – Der Text - lange Version</a:t>
            </a:r>
            <a:endParaRPr dirty="0">
              <a:solidFill>
                <a:schemeClr val="tx1"/>
              </a:solidFill>
            </a:endParaRPr>
          </a:p>
        </p:txBody>
      </p:sp>
      <p:sp>
        <p:nvSpPr>
          <p:cNvPr id="3" name="object 3"/>
          <p:cNvSpPr txBox="1"/>
          <p:nvPr/>
        </p:nvSpPr>
        <p:spPr>
          <a:xfrm>
            <a:off x="546100" y="809625"/>
            <a:ext cx="9601200" cy="588013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12700" rIns="0" bIns="0" rtlCol="0">
            <a:spAutoFit/>
          </a:bodyPr>
          <a:lstStyle/>
          <a:p>
            <a:pPr algn="ctr"/>
            <a:r>
              <a:rPr lang="de-DE" sz="1800" b="1" i="0" dirty="0">
                <a:effectLst/>
                <a:latin typeface="Arial" panose="020B0604020202020204" pitchFamily="34" charset="0"/>
                <a:ea typeface="Times New Roman" panose="02020603050405020304" pitchFamily="18" charset="0"/>
              </a:rPr>
              <a:t>Fürbitte für den Frieden</a:t>
            </a:r>
            <a:endParaRPr lang="de-DE" sz="1800" i="1" dirty="0">
              <a:effectLst/>
              <a:latin typeface="Arial" panose="020B0604020202020204" pitchFamily="34" charset="0"/>
              <a:ea typeface="Times New Roman" panose="02020603050405020304" pitchFamily="18" charset="0"/>
            </a:endParaRPr>
          </a:p>
          <a:p>
            <a:pPr algn="just"/>
            <a:r>
              <a:rPr lang="de-DE" sz="1800" i="0" dirty="0">
                <a:effectLst/>
                <a:latin typeface="Arial" panose="020B0604020202020204" pitchFamily="34" charset="0"/>
                <a:ea typeface="Times New Roman" panose="02020603050405020304" pitchFamily="18" charset="0"/>
              </a:rPr>
              <a:t> </a:t>
            </a:r>
            <a:endParaRPr lang="de-DE" sz="1800" i="1" dirty="0">
              <a:effectLst/>
              <a:latin typeface="Arial" panose="020B0604020202020204" pitchFamily="34" charset="0"/>
              <a:ea typeface="Times New Roman" panose="02020603050405020304" pitchFamily="18" charset="0"/>
            </a:endParaRPr>
          </a:p>
          <a:p>
            <a:pPr algn="just"/>
            <a:r>
              <a:rPr lang="de-DE" sz="1800" i="0" dirty="0">
                <a:effectLst/>
                <a:latin typeface="Arial" panose="020B0604020202020204" pitchFamily="34" charset="0"/>
                <a:ea typeface="Times New Roman" panose="02020603050405020304" pitchFamily="18" charset="0"/>
              </a:rPr>
              <a:t>Herr</a:t>
            </a:r>
            <a:r>
              <a:rPr lang="de-DE" sz="1800" i="0" dirty="0">
                <a:solidFill>
                  <a:schemeClr val="accent6"/>
                </a:solidFill>
                <a:effectLst/>
                <a:latin typeface="Arial" panose="020B0604020202020204" pitchFamily="34" charset="0"/>
                <a:ea typeface="Times New Roman" panose="02020603050405020304" pitchFamily="18" charset="0"/>
              </a:rPr>
              <a:t>,</a:t>
            </a:r>
            <a:r>
              <a:rPr lang="de-DE" sz="1800" i="0" dirty="0">
                <a:effectLst/>
                <a:latin typeface="Arial" panose="020B0604020202020204" pitchFamily="34" charset="0"/>
                <a:ea typeface="Times New Roman" panose="02020603050405020304" pitchFamily="18" charset="0"/>
              </a:rPr>
              <a:t> unser Gott, die </a:t>
            </a:r>
            <a:r>
              <a:rPr lang="de-DE" sz="1800" i="0" dirty="0">
                <a:solidFill>
                  <a:schemeClr val="tx1"/>
                </a:solidFill>
                <a:effectLst/>
                <a:latin typeface="Arial" panose="020B0604020202020204" pitchFamily="34" charset="0"/>
                <a:ea typeface="Times New Roman" panose="02020603050405020304" pitchFamily="18" charset="0"/>
              </a:rPr>
              <a:t>politische Situation, der Angriff Russlands auf die Ukraine macht uns traurig und wütend. Wir stehen vor dir und bringen vor dich die Opfer, die dieser Krieg bisher gekostet hat und noch kosten wird und die Opfer, die alle Kriege gekostet haben. </a:t>
            </a:r>
            <a:endParaRPr lang="de-DE" sz="1800" i="1" dirty="0">
              <a:solidFill>
                <a:schemeClr val="tx1"/>
              </a:solidFill>
              <a:effectLst/>
              <a:latin typeface="Arial" panose="020B0604020202020204" pitchFamily="34" charset="0"/>
              <a:ea typeface="Times New Roman" panose="02020603050405020304" pitchFamily="18" charset="0"/>
            </a:endParaRPr>
          </a:p>
          <a:p>
            <a:pPr algn="just"/>
            <a:endParaRPr lang="de-DE" sz="900" i="1" dirty="0">
              <a:solidFill>
                <a:schemeClr val="tx1"/>
              </a:solidFill>
              <a:effectLst/>
              <a:latin typeface="Arial" panose="020B0604020202020204" pitchFamily="34" charset="0"/>
              <a:ea typeface="Times New Roman" panose="02020603050405020304" pitchFamily="18" charset="0"/>
            </a:endParaRPr>
          </a:p>
          <a:p>
            <a:pPr algn="just"/>
            <a:r>
              <a:rPr lang="de-DE" sz="1800" i="0" dirty="0">
                <a:solidFill>
                  <a:schemeClr val="tx1"/>
                </a:solidFill>
                <a:effectLst/>
                <a:latin typeface="Arial" panose="020B0604020202020204" pitchFamily="34" charset="0"/>
                <a:ea typeface="Times New Roman" panose="02020603050405020304" pitchFamily="18" charset="0"/>
              </a:rPr>
              <a:t>Wir stehen vor dir und bringen vor dich die Not der Menschen, die auf der Flucht sind, genauso wie die Not der Menschen, die in der Ukraine und in vielen Kriegsgebieten bleiben. </a:t>
            </a:r>
            <a:endParaRPr lang="de-DE" sz="1800" i="1" dirty="0">
              <a:solidFill>
                <a:schemeClr val="tx1"/>
              </a:solidFill>
              <a:effectLst/>
              <a:latin typeface="Arial" panose="020B0604020202020204" pitchFamily="34" charset="0"/>
              <a:ea typeface="Times New Roman" panose="02020603050405020304" pitchFamily="18" charset="0"/>
            </a:endParaRPr>
          </a:p>
          <a:p>
            <a:pPr algn="just"/>
            <a:endParaRPr lang="de-DE" sz="900" i="1" dirty="0">
              <a:solidFill>
                <a:schemeClr val="tx1"/>
              </a:solidFill>
              <a:effectLst/>
              <a:latin typeface="Arial" panose="020B0604020202020204" pitchFamily="34" charset="0"/>
              <a:ea typeface="Times New Roman" panose="02020603050405020304" pitchFamily="18" charset="0"/>
            </a:endParaRPr>
          </a:p>
          <a:p>
            <a:pPr algn="just"/>
            <a:r>
              <a:rPr lang="de-DE" sz="1800" i="0" dirty="0">
                <a:solidFill>
                  <a:schemeClr val="tx1"/>
                </a:solidFill>
                <a:effectLst/>
                <a:latin typeface="Arial" panose="020B0604020202020204" pitchFamily="34" charset="0"/>
                <a:ea typeface="Times New Roman" panose="02020603050405020304" pitchFamily="18" charset="0"/>
              </a:rPr>
              <a:t>Wir stehen vor dir und bringen vor dich die Angst der Menschen in den Nachbarstaaten und bei uns. Die Angst um Angehörige, Freunde, Nachbarn, Verwandte und Kinder. </a:t>
            </a:r>
            <a:endParaRPr lang="de-DE" sz="1800" i="1" dirty="0">
              <a:solidFill>
                <a:schemeClr val="tx1"/>
              </a:solidFill>
              <a:effectLst/>
              <a:latin typeface="Arial" panose="020B0604020202020204" pitchFamily="34" charset="0"/>
              <a:ea typeface="Times New Roman" panose="02020603050405020304" pitchFamily="18" charset="0"/>
            </a:endParaRPr>
          </a:p>
          <a:p>
            <a:pPr algn="just"/>
            <a:endParaRPr lang="de-DE" sz="900" i="1" dirty="0">
              <a:solidFill>
                <a:schemeClr val="tx1"/>
              </a:solidFill>
              <a:effectLst/>
              <a:latin typeface="Arial" panose="020B0604020202020204" pitchFamily="34" charset="0"/>
              <a:ea typeface="Times New Roman" panose="02020603050405020304" pitchFamily="18" charset="0"/>
            </a:endParaRPr>
          </a:p>
          <a:p>
            <a:pPr algn="just"/>
            <a:r>
              <a:rPr lang="de-DE" sz="1800" i="0" dirty="0">
                <a:solidFill>
                  <a:schemeClr val="tx1"/>
                </a:solidFill>
                <a:effectLst/>
                <a:latin typeface="Arial" panose="020B0604020202020204" pitchFamily="34" charset="0"/>
                <a:ea typeface="Times New Roman" panose="02020603050405020304" pitchFamily="18" charset="0"/>
              </a:rPr>
              <a:t>Wir stehen vor dir und bringen vor dich die Mächtigen der Welt. Die, die sich verirrt haben und auf einem falschen Weg sind. Die, die für sich glauben auf dem richtigen Weg zu sein und die richtige Lösung zu haben, ohne nach dir und deinem Willen zu fragen. </a:t>
            </a:r>
          </a:p>
          <a:p>
            <a:pPr algn="just"/>
            <a:r>
              <a:rPr lang="de-DE" sz="1800" i="0" dirty="0">
                <a:solidFill>
                  <a:schemeClr val="tx1"/>
                </a:solidFill>
                <a:effectLst/>
                <a:latin typeface="Arial" panose="020B0604020202020204" pitchFamily="34" charset="0"/>
                <a:ea typeface="Times New Roman" panose="02020603050405020304" pitchFamily="18" charset="0"/>
              </a:rPr>
              <a:t>Mögen sich die Herzen der Mächtigen bewegen.    </a:t>
            </a:r>
            <a:endParaRPr lang="de-DE" sz="1800" i="1" dirty="0">
              <a:solidFill>
                <a:schemeClr val="tx1"/>
              </a:solidFill>
              <a:effectLst/>
              <a:latin typeface="Arial" panose="020B0604020202020204" pitchFamily="34" charset="0"/>
              <a:ea typeface="Times New Roman" panose="02020603050405020304" pitchFamily="18" charset="0"/>
            </a:endParaRPr>
          </a:p>
          <a:p>
            <a:pPr algn="just"/>
            <a:endParaRPr lang="de-DE" sz="900" i="1" dirty="0">
              <a:solidFill>
                <a:schemeClr val="tx1"/>
              </a:solidFill>
              <a:effectLst/>
              <a:latin typeface="Arial" panose="020B0604020202020204" pitchFamily="34" charset="0"/>
              <a:ea typeface="Times New Roman" panose="02020603050405020304" pitchFamily="18" charset="0"/>
            </a:endParaRPr>
          </a:p>
          <a:p>
            <a:pPr algn="just"/>
            <a:r>
              <a:rPr lang="de-DE" sz="1800" i="0" dirty="0">
                <a:solidFill>
                  <a:schemeClr val="tx1"/>
                </a:solidFill>
                <a:effectLst/>
                <a:latin typeface="Arial" panose="020B0604020202020204" pitchFamily="34" charset="0"/>
                <a:ea typeface="Times New Roman" panose="02020603050405020304" pitchFamily="18" charset="0"/>
              </a:rPr>
              <a:t>Wir stehen vor dir und bringen vor dich die ganze Welt. Gib die Erkenntnis, dass mit Krieg nichts gelöst wird, dass die Angst vor anderen nicht reduziert wird, ganz im Gegenteil wird durch Krieg nur noch mehr Leid und Angst geschaffen und das auf allen Seiten</a:t>
            </a:r>
            <a:r>
              <a:rPr lang="de-DE" sz="1800" i="0" dirty="0">
                <a:effectLst/>
                <a:latin typeface="Arial" panose="020B0604020202020204" pitchFamily="34" charset="0"/>
                <a:ea typeface="Times New Roman" panose="02020603050405020304" pitchFamily="18" charset="0"/>
              </a:rPr>
              <a:t>. </a:t>
            </a:r>
            <a:endParaRPr lang="de-DE" sz="1800" i="1" dirty="0">
              <a:effectLst/>
              <a:latin typeface="Arial" panose="020B0604020202020204" pitchFamily="34" charset="0"/>
              <a:ea typeface="Times New Roman" panose="02020603050405020304" pitchFamily="18" charset="0"/>
            </a:endParaRPr>
          </a:p>
          <a:p>
            <a:pPr algn="just"/>
            <a:endParaRPr lang="de-DE" sz="900" i="1" dirty="0">
              <a:effectLst/>
              <a:latin typeface="Arial" panose="020B0604020202020204" pitchFamily="34" charset="0"/>
              <a:ea typeface="Times New Roman" panose="02020603050405020304" pitchFamily="18" charset="0"/>
            </a:endParaRPr>
          </a:p>
          <a:p>
            <a:pPr algn="just"/>
            <a:r>
              <a:rPr lang="de-DE" sz="1800" i="0" dirty="0">
                <a:effectLst/>
                <a:latin typeface="Arial" panose="020B0604020202020204" pitchFamily="34" charset="0"/>
                <a:ea typeface="Times New Roman" panose="02020603050405020304" pitchFamily="18" charset="0"/>
              </a:rPr>
              <a:t>Herr</a:t>
            </a:r>
            <a:r>
              <a:rPr lang="de-DE" sz="1800" i="0" dirty="0">
                <a:solidFill>
                  <a:schemeClr val="accent6"/>
                </a:solidFill>
                <a:effectLst/>
                <a:latin typeface="Arial" panose="020B0604020202020204" pitchFamily="34" charset="0"/>
                <a:ea typeface="Times New Roman" panose="02020603050405020304" pitchFamily="18" charset="0"/>
              </a:rPr>
              <a:t>,</a:t>
            </a:r>
            <a:r>
              <a:rPr lang="de-DE" sz="1800" i="0" dirty="0">
                <a:effectLst/>
                <a:latin typeface="Arial" panose="020B0604020202020204" pitchFamily="34" charset="0"/>
                <a:ea typeface="Times New Roman" panose="02020603050405020304" pitchFamily="18" charset="0"/>
              </a:rPr>
              <a:t> unser Gott, als Christen glauben wir, </a:t>
            </a:r>
            <a:r>
              <a:rPr lang="de-DE" sz="1800" i="0" dirty="0">
                <a:solidFill>
                  <a:schemeClr val="tx1"/>
                </a:solidFill>
                <a:effectLst/>
                <a:latin typeface="Arial" panose="020B0604020202020204" pitchFamily="34" charset="0"/>
                <a:ea typeface="Times New Roman" panose="02020603050405020304" pitchFamily="18" charset="0"/>
              </a:rPr>
              <a:t>dass du unser </a:t>
            </a:r>
            <a:r>
              <a:rPr lang="de-DE" sz="1800" i="0" dirty="0">
                <a:effectLst/>
                <a:latin typeface="Arial" panose="020B0604020202020204" pitchFamily="34" charset="0"/>
                <a:ea typeface="Times New Roman" panose="02020603050405020304" pitchFamily="18" charset="0"/>
              </a:rPr>
              <a:t>Rufen hörst und wir beten gemeinsam…. Vater </a:t>
            </a:r>
            <a:r>
              <a:rPr lang="de-DE" sz="1800" i="0" dirty="0">
                <a:solidFill>
                  <a:schemeClr val="accent6"/>
                </a:solidFill>
                <a:effectLst/>
                <a:latin typeface="Arial" panose="020B0604020202020204" pitchFamily="34" charset="0"/>
                <a:ea typeface="Times New Roman" panose="02020603050405020304" pitchFamily="18" charset="0"/>
              </a:rPr>
              <a:t>U</a:t>
            </a:r>
            <a:r>
              <a:rPr lang="de-DE" sz="1800" i="0" dirty="0">
                <a:effectLst/>
                <a:latin typeface="Arial" panose="020B0604020202020204" pitchFamily="34" charset="0"/>
                <a:ea typeface="Times New Roman" panose="02020603050405020304" pitchFamily="18" charset="0"/>
              </a:rPr>
              <a:t>nser</a:t>
            </a:r>
            <a:r>
              <a:rPr lang="de-DE" sz="1800" i="0" dirty="0">
                <a:solidFill>
                  <a:schemeClr val="accent6"/>
                </a:solidFill>
                <a:effectLst/>
                <a:latin typeface="Arial" panose="020B0604020202020204" pitchFamily="34" charset="0"/>
                <a:ea typeface="Times New Roman" panose="02020603050405020304" pitchFamily="18" charset="0"/>
              </a:rPr>
              <a:t>.</a:t>
            </a:r>
            <a:endParaRPr lang="de-DE" sz="1800" i="1" dirty="0">
              <a:solidFill>
                <a:schemeClr val="accent6"/>
              </a:solidFill>
              <a:effectLst/>
              <a:latin typeface="Arial" panose="020B0604020202020204" pitchFamily="34"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D465B-2E44-36FF-0A37-F91E9CE6B1A0}"/>
              </a:ext>
            </a:extLst>
          </p:cNvPr>
          <p:cNvSpPr>
            <a:spLocks noGrp="1"/>
          </p:cNvSpPr>
          <p:nvPr>
            <p:ph type="ctrTitle"/>
          </p:nvPr>
        </p:nvSpPr>
        <p:spPr>
          <a:xfrm>
            <a:off x="5575299" y="2790825"/>
            <a:ext cx="1676401" cy="304800"/>
          </a:xfrm>
        </p:spPr>
        <p:txBody>
          <a:bodyPr/>
          <a:lstStyle/>
          <a:p>
            <a:endParaRPr lang="de-DE" dirty="0"/>
          </a:p>
        </p:txBody>
      </p:sp>
      <p:sp>
        <p:nvSpPr>
          <p:cNvPr id="3" name="Untertitel 2">
            <a:extLst>
              <a:ext uri="{FF2B5EF4-FFF2-40B4-BE49-F238E27FC236}">
                <a16:creationId xmlns:a16="http://schemas.microsoft.com/office/drawing/2014/main" id="{7664E51D-84D0-1091-0A08-BBCD63665DA5}"/>
              </a:ext>
            </a:extLst>
          </p:cNvPr>
          <p:cNvSpPr>
            <a:spLocks noGrp="1"/>
          </p:cNvSpPr>
          <p:nvPr>
            <p:ph type="subTitle" idx="4"/>
          </p:nvPr>
        </p:nvSpPr>
        <p:spPr>
          <a:xfrm>
            <a:off x="3136900" y="1647826"/>
            <a:ext cx="4267201" cy="3124200"/>
          </a:xfrm>
        </p:spPr>
        <p:txBody>
          <a:bodyPr/>
          <a:lstStyle/>
          <a:p>
            <a:endParaRPr lang="de-DE" dirty="0"/>
          </a:p>
        </p:txBody>
      </p:sp>
      <p:pic>
        <p:nvPicPr>
          <p:cNvPr id="5" name="Grafik 4">
            <a:extLst>
              <a:ext uri="{FF2B5EF4-FFF2-40B4-BE49-F238E27FC236}">
                <a16:creationId xmlns:a16="http://schemas.microsoft.com/office/drawing/2014/main" id="{CAE79D9F-D318-8B10-E047-725C3B06C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1" y="1647826"/>
            <a:ext cx="6253162" cy="3261632"/>
          </a:xfrm>
          <a:prstGeom prst="rect">
            <a:avLst/>
          </a:prstGeom>
        </p:spPr>
      </p:pic>
    </p:spTree>
    <p:extLst>
      <p:ext uri="{BB962C8B-B14F-4D97-AF65-F5344CB8AC3E}">
        <p14:creationId xmlns:p14="http://schemas.microsoft.com/office/powerpoint/2010/main" val="350769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DEDB8-083C-4917-B6D0-7F2546C5F43C}"/>
              </a:ext>
            </a:extLst>
          </p:cNvPr>
          <p:cNvSpPr>
            <a:spLocks noGrp="1"/>
          </p:cNvSpPr>
          <p:nvPr>
            <p:ph type="title"/>
          </p:nvPr>
        </p:nvSpPr>
        <p:spPr>
          <a:xfrm>
            <a:off x="2679700" y="305828"/>
            <a:ext cx="6525828" cy="438582"/>
          </a:xfrm>
        </p:spPr>
        <p:txBody>
          <a:bodyPr/>
          <a:lstStyle/>
          <a:p>
            <a:r>
              <a:rPr lang="de-DE" dirty="0"/>
              <a:t>Ablauf und Statements der Konfis</a:t>
            </a:r>
          </a:p>
        </p:txBody>
      </p:sp>
      <p:sp>
        <p:nvSpPr>
          <p:cNvPr id="3" name="Textplatzhalter 2">
            <a:extLst>
              <a:ext uri="{FF2B5EF4-FFF2-40B4-BE49-F238E27FC236}">
                <a16:creationId xmlns:a16="http://schemas.microsoft.com/office/drawing/2014/main" id="{CF116841-99D5-4F0D-80FB-4261D6934BBD}"/>
              </a:ext>
            </a:extLst>
          </p:cNvPr>
          <p:cNvSpPr>
            <a:spLocks noGrp="1"/>
          </p:cNvSpPr>
          <p:nvPr>
            <p:ph type="body" idx="1"/>
          </p:nvPr>
        </p:nvSpPr>
        <p:spPr>
          <a:xfrm>
            <a:off x="6337300" y="2257426"/>
            <a:ext cx="12248716" cy="990599"/>
          </a:xfrm>
        </p:spPr>
        <p:txBody>
          <a:bodyPr/>
          <a:lstStyle/>
          <a:p>
            <a:r>
              <a:rPr lang="de-DE" sz="1800" dirty="0" err="1">
                <a:effectLst/>
                <a:latin typeface="Calibri" panose="020F0502020204030204" pitchFamily="34" charset="0"/>
                <a:ea typeface="Calibri" panose="020F0502020204030204" pitchFamily="34" charset="0"/>
              </a:rPr>
              <a:t>ehen</a:t>
            </a:r>
            <a:r>
              <a:rPr lang="de-DE" sz="1800" dirty="0">
                <a:effectLst/>
                <a:latin typeface="Calibri" panose="020F0502020204030204" pitchFamily="34" charset="0"/>
                <a:ea typeface="Calibri" panose="020F0502020204030204" pitchFamily="34" charset="0"/>
              </a:rPr>
              <a:t>?</a:t>
            </a:r>
          </a:p>
          <a:p>
            <a:endParaRPr lang="de-DE" dirty="0"/>
          </a:p>
        </p:txBody>
      </p:sp>
      <p:sp>
        <p:nvSpPr>
          <p:cNvPr id="4" name="Textfeld 3">
            <a:extLst>
              <a:ext uri="{FF2B5EF4-FFF2-40B4-BE49-F238E27FC236}">
                <a16:creationId xmlns:a16="http://schemas.microsoft.com/office/drawing/2014/main" id="{F80CAC62-0C5B-4790-AF80-C385CA578B5C}"/>
              </a:ext>
            </a:extLst>
          </p:cNvPr>
          <p:cNvSpPr txBox="1"/>
          <p:nvPr/>
        </p:nvSpPr>
        <p:spPr>
          <a:xfrm>
            <a:off x="469900" y="1038226"/>
            <a:ext cx="9829800"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de-DE" sz="1800" dirty="0">
                <a:effectLst/>
                <a:latin typeface="Calibri" panose="020F0502020204030204" pitchFamily="34" charset="0"/>
                <a:ea typeface="Calibri" panose="020F0502020204030204" pitchFamily="34" charset="0"/>
              </a:rPr>
              <a:t>						Ablauf und Statement von Friedrich</a:t>
            </a:r>
          </a:p>
          <a:p>
            <a:r>
              <a:rPr lang="de-DE" sz="1800" dirty="0">
                <a:effectLst/>
                <a:latin typeface="Calibri" panose="020F0502020204030204" pitchFamily="34" charset="0"/>
                <a:ea typeface="Calibri" panose="020F0502020204030204" pitchFamily="34" charset="0"/>
              </a:rPr>
              <a:t>Hallo Britta,</a:t>
            </a:r>
          </a:p>
          <a:p>
            <a:r>
              <a:rPr lang="de-DE" sz="1800" dirty="0">
                <a:effectLst/>
                <a:latin typeface="Calibri" panose="020F0502020204030204" pitchFamily="34" charset="0"/>
                <a:ea typeface="Calibri" panose="020F0502020204030204" pitchFamily="34" charset="0"/>
              </a:rPr>
              <a:t>Johannes und ich sind wieder zurück.</a:t>
            </a:r>
          </a:p>
          <a:p>
            <a:r>
              <a:rPr lang="de-DE" sz="1800" dirty="0">
                <a:effectLst/>
                <a:latin typeface="Calibri" panose="020F0502020204030204" pitchFamily="34" charset="0"/>
                <a:ea typeface="Calibri" panose="020F0502020204030204" pitchFamily="34" charset="0"/>
              </a:rPr>
              <a:t>Wir haben das Friedensknopfgebet im Schillergymnasium vorgetragen.</a:t>
            </a:r>
          </a:p>
          <a:p>
            <a:r>
              <a:rPr lang="de-DE" sz="1800" dirty="0">
                <a:effectLst/>
                <a:latin typeface="Calibri" panose="020F0502020204030204" pitchFamily="34" charset="0"/>
                <a:ea typeface="Calibri" panose="020F0502020204030204" pitchFamily="34" charset="0"/>
              </a:rPr>
              <a:t>Zur Einführung haben wir erklärt</a:t>
            </a:r>
            <a:r>
              <a:rPr lang="de-DE" sz="1800" dirty="0">
                <a:solidFill>
                  <a:schemeClr val="accent6"/>
                </a:solidFill>
                <a:effectLst/>
                <a:latin typeface="Calibri" panose="020F0502020204030204" pitchFamily="34" charset="0"/>
                <a:ea typeface="Calibri" panose="020F0502020204030204" pitchFamily="34" charset="0"/>
              </a:rPr>
              <a:t>,</a:t>
            </a:r>
            <a:r>
              <a:rPr lang="de-DE" sz="1800" dirty="0">
                <a:effectLst/>
                <a:latin typeface="Calibri" panose="020F0502020204030204" pitchFamily="34" charset="0"/>
                <a:ea typeface="Calibri" panose="020F0502020204030204" pitchFamily="34" charset="0"/>
              </a:rPr>
              <a:t> warum wir das Friedensknopfgebet nachher beten wollen.</a:t>
            </a:r>
          </a:p>
          <a:p>
            <a:r>
              <a:rPr lang="de-DE" sz="1800" dirty="0">
                <a:effectLst/>
                <a:latin typeface="Calibri" panose="020F0502020204030204" pitchFamily="34" charset="0"/>
                <a:ea typeface="Calibri" panose="020F0502020204030204" pitchFamily="34" charset="0"/>
              </a:rPr>
              <a:t>Wir erklärten ihnen dies mit der Situation</a:t>
            </a:r>
            <a:r>
              <a:rPr lang="de-DE" sz="1800" dirty="0">
                <a:solidFill>
                  <a:schemeClr val="accent6"/>
                </a:solidFill>
                <a:effectLst/>
                <a:latin typeface="Calibri" panose="020F0502020204030204" pitchFamily="34" charset="0"/>
                <a:ea typeface="Calibri" panose="020F0502020204030204" pitchFamily="34" charset="0"/>
              </a:rPr>
              <a:t>,</a:t>
            </a:r>
            <a:r>
              <a:rPr lang="de-DE" sz="1800" dirty="0">
                <a:effectLst/>
                <a:latin typeface="Calibri" panose="020F0502020204030204" pitchFamily="34" charset="0"/>
                <a:ea typeface="Calibri" panose="020F0502020204030204" pitchFamily="34" charset="0"/>
              </a:rPr>
              <a:t> </a:t>
            </a:r>
            <a:r>
              <a:rPr lang="de-DE" sz="1800" dirty="0">
                <a:solidFill>
                  <a:schemeClr val="tx1"/>
                </a:solidFill>
                <a:effectLst/>
                <a:latin typeface="Calibri" panose="020F0502020204030204" pitchFamily="34" charset="0"/>
                <a:ea typeface="Calibri" panose="020F0502020204030204" pitchFamily="34" charset="0"/>
              </a:rPr>
              <a:t>dem Angriffskrieg von Russland auf die Ukraine und außerdem mit dem ÖKR in Karlsruhe. Die Ukraine will nicht mehr zur Orthodoxen Kirche Russland gehören, sondern zur anderen Orthodoxen Kirche, zum Osten. Dadurch gab es bei dem Treffen keine Einigungen zu verschiedenen Themen.</a:t>
            </a:r>
          </a:p>
          <a:p>
            <a:r>
              <a:rPr lang="de-DE" sz="1800" dirty="0">
                <a:solidFill>
                  <a:schemeClr val="tx1"/>
                </a:solidFill>
                <a:effectLst/>
                <a:latin typeface="Calibri" panose="020F0502020204030204" pitchFamily="34" charset="0"/>
                <a:ea typeface="Calibri" panose="020F0502020204030204" pitchFamily="34" charset="0"/>
              </a:rPr>
              <a:t>Wir erklärten ihnen, dass wir das Gebet seit Februar 2022 beteten, immer am Kriegsausbruchstag. Danach teilten wir die Knöpfe aus und erklärten ihnen, was es mit den vier Löchern auf sich hat.</a:t>
            </a:r>
          </a:p>
          <a:p>
            <a:r>
              <a:rPr lang="de-DE" sz="1800" dirty="0">
                <a:solidFill>
                  <a:schemeClr val="tx1"/>
                </a:solidFill>
                <a:effectLst/>
                <a:latin typeface="Calibri" panose="020F0502020204030204" pitchFamily="34" charset="0"/>
                <a:ea typeface="Calibri" panose="020F0502020204030204" pitchFamily="34" charset="0"/>
              </a:rPr>
              <a:t>Also, dass die vier Löcher für die vier Teile im Gebet stehen. Danach teilten wir das Gebet aus und wir lasen das Friedensalphabet vor. Danach beten wir das Gebet gemeinsam in der Klasse.</a:t>
            </a:r>
          </a:p>
          <a:p>
            <a:r>
              <a:rPr lang="de-DE" sz="1800" dirty="0">
                <a:solidFill>
                  <a:schemeClr val="tx1"/>
                </a:solidFill>
                <a:effectLst/>
                <a:latin typeface="Calibri" panose="020F0502020204030204" pitchFamily="34" charset="0"/>
                <a:ea typeface="Calibri" panose="020F0502020204030204" pitchFamily="34" charset="0"/>
              </a:rPr>
              <a:t>Zum Schluss erklärten wir ihnen dann noch, dass sie den Knopf in ihre Hosentasche machen sollten und immer, wenn sie ihn bemerkten, an das Gebet denken sollten, und dass es nicht wichtig sei, das Gebet auswendig zu lernen, sondern dass der Knopf quasi für einen betete wenn man ihn berührte. </a:t>
            </a:r>
          </a:p>
          <a:p>
            <a:r>
              <a:rPr lang="de-DE" sz="1800" dirty="0">
                <a:solidFill>
                  <a:schemeClr val="tx1"/>
                </a:solidFill>
                <a:effectLst/>
                <a:latin typeface="Calibri" panose="020F0502020204030204" pitchFamily="34" charset="0"/>
                <a:ea typeface="Calibri" panose="020F0502020204030204" pitchFamily="34" charset="0"/>
              </a:rPr>
              <a:t>Wir haben nur positive Rückmeldung erhalten, dass sie es toll finden, dass wir uns für den Frieden einsetzten und viele Mitschüler erzählen, dass sie den Knopf haben und für den Frieden </a:t>
            </a:r>
            <a:r>
              <a:rPr lang="de-DE" sz="1800" dirty="0">
                <a:effectLst/>
                <a:latin typeface="Calibri" panose="020F0502020204030204" pitchFamily="34" charset="0"/>
                <a:ea typeface="Calibri" panose="020F0502020204030204" pitchFamily="34" charset="0"/>
              </a:rPr>
              <a:t>beten.</a:t>
            </a:r>
          </a:p>
          <a:p>
            <a:r>
              <a:rPr lang="de-DE" sz="1800" dirty="0">
                <a:effectLst/>
                <a:latin typeface="Calibri" panose="020F0502020204030204" pitchFamily="34" charset="0"/>
                <a:ea typeface="Calibri" panose="020F0502020204030204" pitchFamily="34" charset="0"/>
              </a:rPr>
              <a:t>Mit lieben Grüßen Friedrich</a:t>
            </a:r>
          </a:p>
        </p:txBody>
      </p:sp>
    </p:spTree>
    <p:extLst>
      <p:ext uri="{BB962C8B-B14F-4D97-AF65-F5344CB8AC3E}">
        <p14:creationId xmlns:p14="http://schemas.microsoft.com/office/powerpoint/2010/main" val="210101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158" y="316499"/>
            <a:ext cx="7409180" cy="453328"/>
          </a:xfrm>
          <a:prstGeom prst="rect">
            <a:avLst/>
          </a:prstGeom>
        </p:spPr>
        <p:txBody>
          <a:bodyPr vert="horz" wrap="square" lIns="0" tIns="14604" rIns="0" bIns="0" rtlCol="0">
            <a:spAutoFit/>
          </a:bodyPr>
          <a:lstStyle/>
          <a:p>
            <a:pPr marL="12700" algn="l">
              <a:lnSpc>
                <a:spcPct val="100000"/>
              </a:lnSpc>
              <a:spcBef>
                <a:spcPts val="114"/>
              </a:spcBef>
            </a:pPr>
            <a:r>
              <a:rPr lang="de-DE" spc="5" dirty="0"/>
              <a:t>	Ablauf und Statements der Konfis</a:t>
            </a:r>
            <a:endParaRPr dirty="0"/>
          </a:p>
        </p:txBody>
      </p:sp>
      <p:sp>
        <p:nvSpPr>
          <p:cNvPr id="5" name="Textfeld 4">
            <a:extLst>
              <a:ext uri="{FF2B5EF4-FFF2-40B4-BE49-F238E27FC236}">
                <a16:creationId xmlns:a16="http://schemas.microsoft.com/office/drawing/2014/main" id="{918ACADF-2820-4CFC-A32F-F55B3EF8BCC3}"/>
              </a:ext>
            </a:extLst>
          </p:cNvPr>
          <p:cNvSpPr txBox="1"/>
          <p:nvPr/>
        </p:nvSpPr>
        <p:spPr>
          <a:xfrm>
            <a:off x="698500" y="885825"/>
            <a:ext cx="8763000"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de-DE" sz="1800" dirty="0">
                <a:effectLst/>
                <a:latin typeface="Verdana" panose="020B0604030504040204" pitchFamily="34" charset="0"/>
                <a:ea typeface="Calibri" panose="020F0502020204030204" pitchFamily="34" charset="0"/>
              </a:rPr>
              <a:t>					       </a:t>
            </a:r>
            <a:r>
              <a:rPr lang="de-DE" sz="1800" dirty="0">
                <a:effectLst/>
                <a:latin typeface="Calibri" panose="020F0502020204030204" pitchFamily="34" charset="0"/>
                <a:ea typeface="Calibri" panose="020F0502020204030204" pitchFamily="34" charset="0"/>
                <a:cs typeface="Calibri" panose="020F0502020204030204" pitchFamily="34" charset="0"/>
              </a:rPr>
              <a:t>Ablauf und Statement von Janina </a:t>
            </a:r>
          </a:p>
          <a:p>
            <a:endParaRPr lang="de-DE" dirty="0">
              <a:latin typeface="Verdana" panose="020B0604030504040204" pitchFamily="34" charset="0"/>
              <a:ea typeface="Calibri" panose="020F0502020204030204" pitchFamily="34" charset="0"/>
            </a:endParaRPr>
          </a:p>
          <a:p>
            <a:endParaRPr lang="de-DE" sz="1400" dirty="0">
              <a:effectLst/>
              <a:latin typeface="Verdana" panose="020B0604030504040204" pitchFamily="34" charset="0"/>
              <a:ea typeface="Calibri" panose="020F0502020204030204" pitchFamily="34" charset="0"/>
            </a:endParaRPr>
          </a:p>
          <a:p>
            <a:endParaRPr lang="de-DE" sz="1400" dirty="0">
              <a:latin typeface="Verdana" panose="020B0604030504040204" pitchFamily="34" charset="0"/>
              <a:ea typeface="Calibri" panose="020F0502020204030204" pitchFamily="34" charset="0"/>
            </a:endParaRPr>
          </a:p>
          <a:p>
            <a:endParaRPr lang="de-DE" sz="1400" dirty="0">
              <a:effectLst/>
              <a:latin typeface="Verdana" panose="020B0604030504040204" pitchFamily="34" charset="0"/>
              <a:ea typeface="Calibri" panose="020F0502020204030204" pitchFamily="34" charset="0"/>
            </a:endParaRPr>
          </a:p>
          <a:p>
            <a:endParaRPr lang="de-DE" sz="1400" dirty="0">
              <a:latin typeface="Verdana" panose="020B0604030504040204" pitchFamily="34" charset="0"/>
              <a:ea typeface="Calibri" panose="020F0502020204030204" pitchFamily="34" charset="0"/>
            </a:endParaRPr>
          </a:p>
          <a:p>
            <a:r>
              <a:rPr lang="de-DE" sz="1400" dirty="0">
                <a:effectLst/>
                <a:latin typeface="Verdana" panose="020B0604030504040204" pitchFamily="34" charset="0"/>
                <a:ea typeface="Calibri" panose="020F0502020204030204" pitchFamily="34" charset="0"/>
              </a:rPr>
              <a:t> </a:t>
            </a:r>
            <a:endParaRPr lang="de-DE" sz="1400" dirty="0">
              <a:effectLst/>
              <a:latin typeface="Calibri" panose="020F0502020204030204" pitchFamily="34" charset="0"/>
              <a:ea typeface="Calibri" panose="020F0502020204030204" pitchFamily="34" charset="0"/>
            </a:endParaRPr>
          </a:p>
          <a:p>
            <a:endParaRPr lang="de-DE" sz="1800" dirty="0">
              <a:effectLst/>
              <a:latin typeface="Calibri" panose="020F0502020204030204" pitchFamily="34" charset="0"/>
              <a:ea typeface="Calibri" panose="020F0502020204030204" pitchFamily="34" charset="0"/>
            </a:endParaRPr>
          </a:p>
        </p:txBody>
      </p:sp>
      <p:pic>
        <p:nvPicPr>
          <p:cNvPr id="4" name="Grafik 3">
            <a:extLst>
              <a:ext uri="{FF2B5EF4-FFF2-40B4-BE49-F238E27FC236}">
                <a16:creationId xmlns:a16="http://schemas.microsoft.com/office/drawing/2014/main" id="{86D33BAA-2FE7-2743-52D3-EBC75CB108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434"/>
          <a:stretch/>
        </p:blipFill>
        <p:spPr bwMode="auto">
          <a:xfrm rot="5400000">
            <a:off x="2908299" y="1010985"/>
            <a:ext cx="4876801" cy="584568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316499"/>
            <a:ext cx="5818200" cy="453328"/>
          </a:xfrm>
          <a:prstGeom prst="rect">
            <a:avLst/>
          </a:prstGeom>
        </p:spPr>
        <p:txBody>
          <a:bodyPr vert="horz" wrap="square" lIns="0" tIns="14604" rIns="0" bIns="0" rtlCol="0">
            <a:spAutoFit/>
          </a:bodyPr>
          <a:lstStyle/>
          <a:p>
            <a:pPr marL="12700">
              <a:lnSpc>
                <a:spcPct val="100000"/>
              </a:lnSpc>
              <a:spcBef>
                <a:spcPts val="114"/>
              </a:spcBef>
            </a:pPr>
            <a:r>
              <a:rPr lang="de-DE" spc="5" dirty="0"/>
              <a:t>Ablauf und Statements der Konfis </a:t>
            </a:r>
            <a:endParaRPr spc="5" dirty="0"/>
          </a:p>
        </p:txBody>
      </p:sp>
      <p:sp>
        <p:nvSpPr>
          <p:cNvPr id="3" name="object 3"/>
          <p:cNvSpPr txBox="1"/>
          <p:nvPr/>
        </p:nvSpPr>
        <p:spPr>
          <a:xfrm>
            <a:off x="698500" y="962025"/>
            <a:ext cx="9067800" cy="231153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94615" rIns="0" bIns="0" rtlCol="0">
            <a:spAutoFit/>
          </a:bodyPr>
          <a:lstStyle/>
          <a:p>
            <a:r>
              <a:rPr lang="de-DE" sz="1800" dirty="0">
                <a:effectLst/>
                <a:latin typeface="Calibri" panose="020F0502020204030204" pitchFamily="34" charset="0"/>
                <a:ea typeface="Calibri" panose="020F0502020204030204" pitchFamily="34" charset="0"/>
              </a:rPr>
              <a:t>						Ablauf und Statement von Devin</a:t>
            </a:r>
          </a:p>
          <a:p>
            <a:r>
              <a:rPr lang="de-DE" sz="1800" dirty="0">
                <a:effectLst/>
                <a:latin typeface="Calibri" panose="020F0502020204030204" pitchFamily="34" charset="0"/>
                <a:ea typeface="Calibri" panose="020F0502020204030204" pitchFamily="34" charset="0"/>
              </a:rPr>
              <a:t> </a:t>
            </a:r>
          </a:p>
          <a:p>
            <a:r>
              <a:rPr lang="de-DE" sz="1800" dirty="0">
                <a:effectLst/>
                <a:latin typeface="Calibri" panose="020F0502020204030204" pitchFamily="34" charset="0"/>
                <a:ea typeface="Calibri" panose="020F0502020204030204" pitchFamily="34" charset="0"/>
              </a:rPr>
              <a:t>Moritz und ich trugen das Knopfgebet vor der Klasse vor, ruhig und gefasst, da wir wussten, dass wir etwas Gutes für den Frieden und die Ukraine taten. Wir erklärten unseren Mitschülern, was im Unterricht in diesem Jahr besprochen wurde. Danach verteilten wir die Blätter mit dem Gebet und jeder bekam einen Knopf mit vier Löchern. Anschließend beteten wir gemeinsam für den Frieden in der Ukraine und in der ganzen Welt.</a:t>
            </a:r>
          </a:p>
          <a:p>
            <a:r>
              <a:rPr lang="de-DE" sz="1800" dirty="0">
                <a:effectLst/>
                <a:latin typeface="Calibri" panose="020F0502020204030204" pitchFamily="34" charset="0"/>
                <a:ea typeface="Calibri" panose="020F0502020204030204" pitchFamily="34" charset="0"/>
              </a:rPr>
              <a:t> </a:t>
            </a:r>
          </a:p>
        </p:txBody>
      </p:sp>
      <p:pic>
        <p:nvPicPr>
          <p:cNvPr id="5" name="Grafik 4">
            <a:extLst>
              <a:ext uri="{FF2B5EF4-FFF2-40B4-BE49-F238E27FC236}">
                <a16:creationId xmlns:a16="http://schemas.microsoft.com/office/drawing/2014/main" id="{32402D45-0C63-23AA-4796-CBDB188516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900" y="3763241"/>
            <a:ext cx="3888105" cy="25920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700" y="316499"/>
            <a:ext cx="6026537" cy="453328"/>
          </a:xfrm>
          <a:prstGeom prst="rect">
            <a:avLst/>
          </a:prstGeom>
        </p:spPr>
        <p:txBody>
          <a:bodyPr vert="horz" wrap="square" lIns="0" tIns="14604" rIns="0" bIns="0" rtlCol="0">
            <a:spAutoFit/>
          </a:bodyPr>
          <a:lstStyle/>
          <a:p>
            <a:pPr marL="12700">
              <a:lnSpc>
                <a:spcPct val="100000"/>
              </a:lnSpc>
              <a:spcBef>
                <a:spcPts val="114"/>
              </a:spcBef>
            </a:pPr>
            <a:r>
              <a:rPr lang="de-DE" spc="5" dirty="0"/>
              <a:t>Ablauf und Statements der Konfis</a:t>
            </a:r>
            <a:endParaRPr dirty="0"/>
          </a:p>
        </p:txBody>
      </p:sp>
      <p:sp>
        <p:nvSpPr>
          <p:cNvPr id="3" name="object 3"/>
          <p:cNvSpPr txBox="1"/>
          <p:nvPr/>
        </p:nvSpPr>
        <p:spPr>
          <a:xfrm>
            <a:off x="622300" y="1038226"/>
            <a:ext cx="9401889" cy="592213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12700" rIns="0" bIns="0" rtlCol="0">
            <a:spAutoFit/>
          </a:bodyPr>
          <a:lstStyle/>
          <a:p>
            <a:r>
              <a:rPr lang="de-DE" sz="2400" dirty="0">
                <a:latin typeface="Trebuchet MS"/>
              </a:rPr>
              <a:t> </a:t>
            </a:r>
            <a:r>
              <a:rPr lang="de-DE" sz="1800" dirty="0">
                <a:effectLst/>
                <a:latin typeface="Calibri" panose="020F0502020204030204" pitchFamily="34" charset="0"/>
                <a:ea typeface="Calibri" panose="020F0502020204030204" pitchFamily="34" charset="0"/>
              </a:rPr>
              <a:t>Das Friedensknopf</a:t>
            </a:r>
            <a:r>
              <a:rPr lang="de-DE" sz="1800" dirty="0">
                <a:solidFill>
                  <a:schemeClr val="accent6"/>
                </a:solidFill>
                <a:effectLst/>
                <a:latin typeface="Calibri" panose="020F0502020204030204" pitchFamily="34" charset="0"/>
                <a:ea typeface="Calibri" panose="020F0502020204030204" pitchFamily="34" charset="0"/>
              </a:rPr>
              <a:t>-</a:t>
            </a:r>
            <a:r>
              <a:rPr lang="de-DE" sz="1800" dirty="0">
                <a:effectLst/>
                <a:latin typeface="Calibri" panose="020F0502020204030204" pitchFamily="34" charset="0"/>
                <a:ea typeface="Calibri" panose="020F0502020204030204" pitchFamily="34" charset="0"/>
              </a:rPr>
              <a:t>Gebet 						(von Tim)</a:t>
            </a:r>
          </a:p>
          <a:p>
            <a:pPr marL="342900" lvl="0" indent="-342900">
              <a:buSzPts val="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Wieso </a:t>
            </a:r>
            <a:r>
              <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machen wir das?</a:t>
            </a:r>
          </a:p>
          <a:p>
            <a:pPr marL="342900" lvl="0" indent="-342900">
              <a:buSzPts val="2900"/>
              <a:buFont typeface="Calibri" panose="020F0502020204030204" pitchFamily="34" charset="0"/>
              <a:buChar char="-"/>
            </a:pPr>
            <a:r>
              <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Was bewirkt es?</a:t>
            </a:r>
          </a:p>
          <a:p>
            <a:pPr marL="342900" lvl="0" indent="-342900">
              <a:buSzPts val="2900"/>
              <a:buFont typeface="Calibri" panose="020F0502020204030204" pitchFamily="34" charset="0"/>
              <a:buChar char="-"/>
            </a:pPr>
            <a:r>
              <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Worum geht es?</a:t>
            </a:r>
          </a:p>
          <a:p>
            <a:pPr marL="342900" lvl="0" indent="-342900">
              <a:buSzPts val="2900"/>
              <a:buFont typeface="Calibri" panose="020F0502020204030204" pitchFamily="34" charset="0"/>
              <a:buChar char="-"/>
            </a:pPr>
            <a:r>
              <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Was haben wir in der Schule darüber gesagt?</a:t>
            </a:r>
          </a:p>
          <a:p>
            <a:endParaRPr lang="de-DE" sz="900" dirty="0">
              <a:solidFill>
                <a:schemeClr val="tx1"/>
              </a:solidFill>
              <a:effectLst/>
              <a:latin typeface="Calibri" panose="020F0502020204030204" pitchFamily="34" charset="0"/>
              <a:ea typeface="Calibri" panose="020F0502020204030204" pitchFamily="34" charset="0"/>
            </a:endParaRPr>
          </a:p>
          <a:p>
            <a:r>
              <a:rPr lang="de-DE" sz="1800" dirty="0">
                <a:solidFill>
                  <a:schemeClr val="tx1"/>
                </a:solidFill>
                <a:effectLst/>
                <a:latin typeface="Calibri" panose="020F0502020204030204" pitchFamily="34" charset="0"/>
                <a:ea typeface="Calibri" panose="020F0502020204030204" pitchFamily="34" charset="0"/>
              </a:rPr>
              <a:t>Wir beten es an jedem 24. des Monats, da an diesem Tag der Krieg in der Ukraine angefangen hat. </a:t>
            </a:r>
          </a:p>
          <a:p>
            <a:r>
              <a:rPr lang="de-DE" sz="1800" dirty="0">
                <a:solidFill>
                  <a:schemeClr val="tx1"/>
                </a:solidFill>
                <a:effectLst/>
                <a:latin typeface="Calibri" panose="020F0502020204030204" pitchFamily="34" charset="0"/>
                <a:ea typeface="Calibri" panose="020F0502020204030204" pitchFamily="34" charset="0"/>
              </a:rPr>
              <a:t>Wir beten für den Frieden, nicht nur in der Ukraine sondern weltweit!</a:t>
            </a:r>
          </a:p>
          <a:p>
            <a:endParaRPr lang="de-DE" sz="900" dirty="0">
              <a:solidFill>
                <a:schemeClr val="tx1"/>
              </a:solidFill>
              <a:effectLst/>
              <a:latin typeface="Calibri" panose="020F0502020204030204" pitchFamily="34" charset="0"/>
              <a:ea typeface="Calibri" panose="020F0502020204030204" pitchFamily="34" charset="0"/>
            </a:endParaRPr>
          </a:p>
          <a:p>
            <a:r>
              <a:rPr lang="de-DE" sz="1800" dirty="0">
                <a:solidFill>
                  <a:schemeClr val="tx1"/>
                </a:solidFill>
                <a:effectLst/>
                <a:latin typeface="Calibri" panose="020F0502020204030204" pitchFamily="34" charset="0"/>
                <a:ea typeface="Calibri" panose="020F0502020204030204" pitchFamily="34" charset="0"/>
              </a:rPr>
              <a:t>Es bewirkt, dass Menschen, die sich nicht so sehr mit dem Krieg beschäftigen, eventuell auch mit- beten!</a:t>
            </a:r>
          </a:p>
          <a:p>
            <a:endParaRPr lang="de-DE" sz="900" dirty="0">
              <a:solidFill>
                <a:schemeClr val="tx1"/>
              </a:solidFill>
              <a:effectLst/>
              <a:latin typeface="Calibri" panose="020F0502020204030204" pitchFamily="34" charset="0"/>
              <a:ea typeface="Calibri" panose="020F0502020204030204" pitchFamily="34" charset="0"/>
            </a:endParaRPr>
          </a:p>
          <a:p>
            <a:r>
              <a:rPr lang="de-DE" sz="1800" dirty="0">
                <a:solidFill>
                  <a:schemeClr val="tx1"/>
                </a:solidFill>
                <a:effectLst/>
                <a:latin typeface="Calibri" panose="020F0502020204030204" pitchFamily="34" charset="0"/>
                <a:ea typeface="Calibri" panose="020F0502020204030204" pitchFamily="34" charset="0"/>
              </a:rPr>
              <a:t>Kurz gesagt geht es darum, dass nach dem Gebet, das etwa 15-20 Minuten dauert, 4-löchrige Knöpfe an jeden verteilt werden. Jedes Mal, wenn sie in ihre Tasche greifen, spüren sie den Knopf. Das soll sie an den Krieg auf der Welt erinnern und daran, dass sie mitbeten. Wenn einer betet und jeder mitbetet ist es bald die ganze Welt, die für den Frieden betet. </a:t>
            </a:r>
          </a:p>
          <a:p>
            <a:endParaRPr lang="de-DE" sz="900" dirty="0">
              <a:solidFill>
                <a:schemeClr val="tx1"/>
              </a:solidFill>
              <a:effectLst/>
              <a:latin typeface="Calibri" panose="020F0502020204030204" pitchFamily="34" charset="0"/>
              <a:ea typeface="Calibri" panose="020F0502020204030204" pitchFamily="34" charset="0"/>
            </a:endParaRPr>
          </a:p>
          <a:p>
            <a:r>
              <a:rPr lang="de-DE" sz="1800" dirty="0">
                <a:solidFill>
                  <a:schemeClr val="tx1"/>
                </a:solidFill>
                <a:effectLst/>
                <a:latin typeface="Calibri" panose="020F0502020204030204" pitchFamily="34" charset="0"/>
                <a:ea typeface="Calibri" panose="020F0502020204030204" pitchFamily="34" charset="0"/>
              </a:rPr>
              <a:t>Wir haben in der Schule ein kurzes Gebet mit unserer Klasse durchgeführt. Wir haben alle Mitschüler gefragt ob sie mitmachen wollen. Jeder hat einen Zettel bekommen, wo sie mitbeten konnten. Wir hatten das Gebet gebetet, dann sagten wir noch etwas über die 11. Vollversammlung des ökumenischen Rates der Kirchen in Karlsruhe, in der es vor allem um den Krieg in der Ukraine geht und die dadurch sehr behindert war.  </a:t>
            </a:r>
          </a:p>
          <a:p>
            <a:r>
              <a:rPr lang="de-DE" sz="1800" dirty="0">
                <a:solidFill>
                  <a:schemeClr val="tx1"/>
                </a:solidFill>
                <a:effectLst/>
                <a:latin typeface="Calibri" panose="020F0502020204030204" pitchFamily="34" charset="0"/>
                <a:ea typeface="Calibri" panose="020F0502020204030204" pitchFamily="34" charset="0"/>
              </a:rPr>
              <a:t>Am Ende bekam jeder Schüler, der mitgemacht hat ein Knopf.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6700" y="276225"/>
            <a:ext cx="8305799" cy="453328"/>
          </a:xfrm>
          <a:prstGeom prst="rect">
            <a:avLst/>
          </a:prstGeom>
        </p:spPr>
        <p:txBody>
          <a:bodyPr vert="horz" wrap="square" lIns="0" tIns="14604" rIns="0" bIns="0" rtlCol="0">
            <a:spAutoFit/>
          </a:bodyPr>
          <a:lstStyle/>
          <a:p>
            <a:pPr marL="12700">
              <a:lnSpc>
                <a:spcPct val="100000"/>
              </a:lnSpc>
              <a:spcBef>
                <a:spcPts val="114"/>
              </a:spcBef>
            </a:pPr>
            <a:r>
              <a:rPr lang="de-DE" spc="5" dirty="0"/>
              <a:t>Ablauf und Statements der Konfis </a:t>
            </a:r>
            <a:endParaRPr spc="5" dirty="0"/>
          </a:p>
        </p:txBody>
      </p:sp>
      <p:sp>
        <p:nvSpPr>
          <p:cNvPr id="3" name="object 3"/>
          <p:cNvSpPr txBox="1"/>
          <p:nvPr/>
        </p:nvSpPr>
        <p:spPr>
          <a:xfrm>
            <a:off x="774701" y="1571625"/>
            <a:ext cx="5791200" cy="347979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93345" rIns="0" bIns="0" rtlCol="0">
            <a:spAutoFit/>
          </a:bodyPr>
          <a:lstStyle/>
          <a:p>
            <a:pPr marL="12065">
              <a:lnSpc>
                <a:spcPct val="100000"/>
              </a:lnSpc>
              <a:tabLst>
                <a:tab pos="309245" algn="l"/>
                <a:tab pos="309880" algn="l"/>
              </a:tabLst>
            </a:pPr>
            <a:r>
              <a:rPr lang="de-DE" sz="2200" spc="-5" dirty="0">
                <a:latin typeface="Trebuchet MS"/>
                <a:cs typeface="Trebuchet MS"/>
              </a:rPr>
              <a:t>Friedensknopfgebet			</a:t>
            </a:r>
            <a:r>
              <a:rPr lang="de-DE" spc="-5" dirty="0">
                <a:latin typeface="Trebuchet MS"/>
                <a:cs typeface="Trebuchet MS"/>
              </a:rPr>
              <a:t>von Emelie</a:t>
            </a:r>
          </a:p>
          <a:p>
            <a:pPr marL="12065">
              <a:lnSpc>
                <a:spcPct val="100000"/>
              </a:lnSpc>
              <a:tabLst>
                <a:tab pos="309245" algn="l"/>
                <a:tab pos="309880" algn="l"/>
              </a:tabLst>
            </a:pPr>
            <a:endParaRPr lang="de-DE" sz="2200" spc="-5" dirty="0">
              <a:solidFill>
                <a:schemeClr val="tx1"/>
              </a:solidFill>
              <a:latin typeface="Trebuchet MS"/>
              <a:cs typeface="Trebuchet MS"/>
            </a:endParaRPr>
          </a:p>
          <a:p>
            <a:pPr marL="12065">
              <a:lnSpc>
                <a:spcPct val="100000"/>
              </a:lnSpc>
              <a:tabLst>
                <a:tab pos="309245" algn="l"/>
                <a:tab pos="309880" algn="l"/>
              </a:tabLst>
            </a:pPr>
            <a:r>
              <a:rPr lang="de-DE" sz="2200" spc="-5" dirty="0">
                <a:solidFill>
                  <a:schemeClr val="tx1"/>
                </a:solidFill>
                <a:latin typeface="Trebuchet MS"/>
                <a:cs typeface="Trebuchet MS"/>
              </a:rPr>
              <a:t>Zuerst wurde das Friedens-ABC vorgestellt und dann bekam jede/r Schüler/in einen Knopf, wenn möglich mit vier Knopflöchern</a:t>
            </a:r>
            <a:r>
              <a:rPr lang="de-DE" sz="2200" spc="-5" dirty="0">
                <a:latin typeface="Trebuchet MS"/>
                <a:cs typeface="Trebuchet MS"/>
              </a:rPr>
              <a:t>. Anschließend beteten alle laut zusammen das Knopfgebet. </a:t>
            </a:r>
          </a:p>
          <a:p>
            <a:pPr marL="12065">
              <a:lnSpc>
                <a:spcPct val="100000"/>
              </a:lnSpc>
              <a:tabLst>
                <a:tab pos="309245" algn="l"/>
                <a:tab pos="309880" algn="l"/>
              </a:tabLst>
            </a:pPr>
            <a:r>
              <a:rPr lang="de-DE" sz="2200" spc="-5" dirty="0">
                <a:latin typeface="Trebuchet MS"/>
                <a:cs typeface="Trebuchet MS"/>
              </a:rPr>
              <a:t>Insgesamt beten wir das Friedensknopfgebet 20 min lang.</a:t>
            </a:r>
          </a:p>
          <a:p>
            <a:pPr marL="309245" indent="-297180">
              <a:lnSpc>
                <a:spcPct val="100000"/>
              </a:lnSpc>
              <a:buFont typeface="Arial"/>
              <a:buChar char="•"/>
              <a:tabLst>
                <a:tab pos="309245" algn="l"/>
                <a:tab pos="309880" algn="l"/>
              </a:tabLst>
            </a:pPr>
            <a:endParaRPr lang="de-DE" sz="2200" spc="-5" dirty="0">
              <a:latin typeface="Trebuchet MS"/>
              <a:cs typeface="Trebuchet MS"/>
            </a:endParaRPr>
          </a:p>
        </p:txBody>
      </p:sp>
      <p:pic>
        <p:nvPicPr>
          <p:cNvPr id="4" name="Grafik 3">
            <a:extLst>
              <a:ext uri="{FF2B5EF4-FFF2-40B4-BE49-F238E27FC236}">
                <a16:creationId xmlns:a16="http://schemas.microsoft.com/office/drawing/2014/main" id="{9BD5B338-91CA-CE60-E126-A106158A02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40486" y="2022841"/>
            <a:ext cx="3888105" cy="29159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69D9-2F12-4E26-9A37-2F7D2D358A77}"/>
              </a:ext>
            </a:extLst>
          </p:cNvPr>
          <p:cNvSpPr>
            <a:spLocks noGrp="1"/>
          </p:cNvSpPr>
          <p:nvPr>
            <p:ph type="title"/>
          </p:nvPr>
        </p:nvSpPr>
        <p:spPr>
          <a:xfrm>
            <a:off x="2603500" y="305828"/>
            <a:ext cx="6602028" cy="438582"/>
          </a:xfrm>
        </p:spPr>
        <p:txBody>
          <a:bodyPr/>
          <a:lstStyle/>
          <a:p>
            <a:r>
              <a:rPr lang="de-DE" dirty="0">
                <a:solidFill>
                  <a:schemeClr val="tx1"/>
                </a:solidFill>
              </a:rPr>
              <a:t>Friedensknopfgebet – kurze Version </a:t>
            </a:r>
          </a:p>
        </p:txBody>
      </p:sp>
      <p:sp>
        <p:nvSpPr>
          <p:cNvPr id="3" name="Textplatzhalter 2">
            <a:extLst>
              <a:ext uri="{FF2B5EF4-FFF2-40B4-BE49-F238E27FC236}">
                <a16:creationId xmlns:a16="http://schemas.microsoft.com/office/drawing/2014/main" id="{88054963-BA0B-49BB-B46E-72217F2E2690}"/>
              </a:ext>
            </a:extLst>
          </p:cNvPr>
          <p:cNvSpPr>
            <a:spLocks noGrp="1"/>
          </p:cNvSpPr>
          <p:nvPr>
            <p:ph type="body" idx="1"/>
          </p:nvPr>
        </p:nvSpPr>
        <p:spPr>
          <a:xfrm>
            <a:off x="1155700" y="1114425"/>
            <a:ext cx="4486058" cy="179204"/>
          </a:xfrm>
        </p:spPr>
        <p:txBody>
          <a:bodyPr/>
          <a:lstStyle/>
          <a:p>
            <a:endParaRPr lang="de-DE" dirty="0"/>
          </a:p>
        </p:txBody>
      </p:sp>
      <p:pic>
        <p:nvPicPr>
          <p:cNvPr id="4" name="Grafik 3">
            <a:extLst>
              <a:ext uri="{FF2B5EF4-FFF2-40B4-BE49-F238E27FC236}">
                <a16:creationId xmlns:a16="http://schemas.microsoft.com/office/drawing/2014/main" id="{DFB6CF2F-DD62-77DC-76C9-02DA53C341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1758" y="2730789"/>
            <a:ext cx="3888105" cy="3241675"/>
          </a:xfrm>
          <a:prstGeom prst="rect">
            <a:avLst/>
          </a:prstGeom>
          <a:noFill/>
          <a:ln>
            <a:noFill/>
          </a:ln>
        </p:spPr>
      </p:pic>
      <p:sp>
        <p:nvSpPr>
          <p:cNvPr id="5" name="object 3">
            <a:extLst>
              <a:ext uri="{FF2B5EF4-FFF2-40B4-BE49-F238E27FC236}">
                <a16:creationId xmlns:a16="http://schemas.microsoft.com/office/drawing/2014/main" id="{01C53196-AC39-1870-CB5E-2664DDC128FE}"/>
              </a:ext>
            </a:extLst>
          </p:cNvPr>
          <p:cNvSpPr txBox="1"/>
          <p:nvPr/>
        </p:nvSpPr>
        <p:spPr>
          <a:xfrm>
            <a:off x="565584" y="962025"/>
            <a:ext cx="5076175" cy="396076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12700" rIns="0" bIns="0" rtlCol="0">
            <a:spAutoFit/>
          </a:bodyPr>
          <a:lstStyle/>
          <a:p>
            <a:pPr algn="ctr">
              <a:lnSpc>
                <a:spcPct val="107000"/>
              </a:lnSpc>
              <a:spcAft>
                <a:spcPts val="800"/>
              </a:spcAft>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Text, der bei der Weitergabe eines Knopfes gesagt werden kann: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Nimm einen Knopf in deine Hand.</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Fühle, wie hart dein Knopf ist.</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Denke an Menschen,                                                   die gerade durch eine harte Zeit gehen.</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effectLst/>
                <a:latin typeface="Arial" panose="020B0604020202020204" pitchFamily="34" charset="0"/>
                <a:ea typeface="Times New Roman" panose="02020603050405020304" pitchFamily="18" charset="0"/>
                <a:cs typeface="Times New Roman" panose="02020603050405020304" pitchFamily="18" charset="0"/>
              </a:rPr>
              <a:t>Bitte Gott darum, ihnen zu helfen.</a:t>
            </a:r>
          </a:p>
          <a:p>
            <a:pPr algn="ctr"/>
            <a:r>
              <a:rPr lang="de-DE" sz="1800" i="0" kern="50" dirty="0">
                <a:effectLst/>
                <a:latin typeface="Arial" panose="020B0604020202020204" pitchFamily="34" charset="0"/>
                <a:ea typeface="Times New Roman" panose="02020603050405020304" pitchFamily="18" charset="0"/>
              </a:rPr>
              <a:t>Nimm einen Knopf in deine Hand. </a:t>
            </a:r>
          </a:p>
          <a:p>
            <a:pPr algn="ctr"/>
            <a:r>
              <a:rPr lang="de-DE" kern="50" dirty="0">
                <a:latin typeface="Arial" panose="020B0604020202020204" pitchFamily="34" charset="0"/>
                <a:ea typeface="Times New Roman" panose="02020603050405020304" pitchFamily="18" charset="0"/>
              </a:rPr>
              <a:t>F</a:t>
            </a:r>
            <a:r>
              <a:rPr lang="de-DE" sz="1800" i="0" kern="50" dirty="0">
                <a:effectLst/>
                <a:latin typeface="Arial" panose="020B0604020202020204" pitchFamily="34" charset="0"/>
                <a:ea typeface="Times New Roman" panose="02020603050405020304" pitchFamily="18" charset="0"/>
              </a:rPr>
              <a:t>ühle die Knopflöcher.             </a:t>
            </a:r>
          </a:p>
          <a:p>
            <a:pPr algn="ctr"/>
            <a:r>
              <a:rPr lang="de-DE" sz="1800" i="0" kern="50" dirty="0">
                <a:effectLst/>
                <a:latin typeface="Arial" panose="020B0604020202020204" pitchFamily="34" charset="0"/>
                <a:ea typeface="Times New Roman" panose="02020603050405020304" pitchFamily="18" charset="0"/>
              </a:rPr>
              <a:t> Durch diese Löcher lässt sich etwas </a:t>
            </a:r>
          </a:p>
          <a:p>
            <a:pPr algn="ctr"/>
            <a:r>
              <a:rPr lang="de-DE" sz="1800" i="0" kern="50" dirty="0">
                <a:effectLst/>
                <a:latin typeface="Arial" panose="020B0604020202020204" pitchFamily="34" charset="0"/>
                <a:ea typeface="Times New Roman" panose="02020603050405020304" pitchFamily="18" charset="0"/>
              </a:rPr>
              <a:t>miteinander verbinden. </a:t>
            </a:r>
            <a:endParaRPr lang="de-DE" sz="1800" i="1" dirty="0">
              <a:effectLst/>
              <a:latin typeface="Arial" panose="020B0604020202020204" pitchFamily="34" charset="0"/>
              <a:ea typeface="Times New Roman" panose="02020603050405020304" pitchFamily="18" charset="0"/>
            </a:endParaRPr>
          </a:p>
          <a:p>
            <a:pPr algn="ctr"/>
            <a:r>
              <a:rPr lang="de-DE" sz="1800" i="0" kern="50" dirty="0">
                <a:effectLst/>
                <a:latin typeface="Arial" panose="020B0604020202020204" pitchFamily="34" charset="0"/>
                <a:ea typeface="Times New Roman" panose="02020603050405020304" pitchFamily="18" charset="0"/>
              </a:rPr>
              <a:t>Bitte Gott um Frieden. </a:t>
            </a:r>
            <a:endParaRPr lang="de-DE" sz="1800" i="1" dirty="0">
              <a:effectLst/>
              <a:latin typeface="Arial" panose="020B0604020202020204" pitchFamily="34" charset="0"/>
              <a:ea typeface="Times New Roman" panose="02020603050405020304" pitchFamily="18" charset="0"/>
            </a:endParaRPr>
          </a:p>
          <a:p>
            <a:pPr algn="ct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48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1391</Words>
  <Application>Microsoft Office PowerPoint</Application>
  <PresentationFormat>Benutzerdefiniert</PresentationFormat>
  <Paragraphs>83</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Times New Roman</vt:lpstr>
      <vt:lpstr>Trebuchet MS</vt:lpstr>
      <vt:lpstr>Verdana</vt:lpstr>
      <vt:lpstr>Office Theme</vt:lpstr>
      <vt:lpstr>Friedensknopfgebet mit dem Projekt der Konfirmand*Innen</vt:lpstr>
      <vt:lpstr>Friedensknopfgebet – Der Text - lange Version</vt:lpstr>
      <vt:lpstr>PowerPoint-Präsentation</vt:lpstr>
      <vt:lpstr>Ablauf und Statements der Konfis</vt:lpstr>
      <vt:lpstr> Ablauf und Statements der Konfis</vt:lpstr>
      <vt:lpstr>Ablauf und Statements der Konfis </vt:lpstr>
      <vt:lpstr>Ablauf und Statements der Konfis</vt:lpstr>
      <vt:lpstr>Ablauf und Statements der Konfis </vt:lpstr>
      <vt:lpstr>Friedensknopfgebet – kurze Version </vt:lpstr>
      <vt:lpstr>Reaktionen aus der Gemeinde, Presse-Echo </vt:lpstr>
      <vt:lpstr>Reaktionen aus der Gemeinde, Presse-Echo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- 21-11-24 Loslassen und verabschieden</dc:title>
  <dc:creator>Silke Obenauer</dc:creator>
  <cp:lastModifiedBy>Kirche-Sand</cp:lastModifiedBy>
  <cp:revision>30</cp:revision>
  <dcterms:created xsi:type="dcterms:W3CDTF">2021-12-28T14:05:22Z</dcterms:created>
  <dcterms:modified xsi:type="dcterms:W3CDTF">2023-01-23T07:40:16Z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2021-11-30T00:00:00Z</vt:filetime>
  </property>
  <property fmtid="{D5CDD505-2E9C-101B-9397-08002B2CF9AE}" pid="3" name="LastSaved">
    <vt:filetime>2021-12-28T00:00:00Z</vt:filetime>
  </property>
</Properties>
</file>